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4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97" r:id="rId20"/>
    <p:sldId id="298" r:id="rId21"/>
    <p:sldId id="299" r:id="rId22"/>
    <p:sldId id="300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48" Type="http://schemas.openxmlformats.org/officeDocument/2006/relationships/customXml" Target="../customXml/item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99038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1041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7097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34171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609913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88339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1110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0695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88398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9988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4535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6065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3913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5774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3020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402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2337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2167" y="2138596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Тема 5. </a:t>
            </a:r>
            <a:r>
              <a:rPr lang="ru-RU" b="1" dirty="0"/>
              <a:t>Современное </a:t>
            </a:r>
            <a:r>
              <a:rPr lang="ru-RU" b="1"/>
              <a:t>олимпийское </a:t>
            </a:r>
            <a:r>
              <a:rPr lang="ru-RU" b="1" smtClean="0"/>
              <a:t>движение</a:t>
            </a: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490011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285" y="239343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8. </a:t>
            </a:r>
            <a:r>
              <a:rPr lang="x-none" b="1" dirty="0"/>
              <a:t>В период между Сессиями </a:t>
            </a:r>
            <a:r>
              <a:rPr lang="ru-RU" b="1" dirty="0"/>
              <a:t>Международным олимпийским комитетом</a:t>
            </a:r>
            <a:r>
              <a:rPr lang="x-none" b="1" dirty="0"/>
              <a:t> руководит </a:t>
            </a:r>
            <a:r>
              <a:rPr lang="ru-RU" b="1" dirty="0"/>
              <a:t>президент МОК.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4264606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4384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9. </a:t>
            </a:r>
            <a:r>
              <a:rPr lang="x-none" b="1" dirty="0"/>
              <a:t>На Конгрессе 1894 г. в Париже первым президентом МОК был избран</a:t>
            </a:r>
            <a:r>
              <a:rPr lang="ru-RU" b="1" dirty="0"/>
              <a:t> Пьер де Кубертен.</a:t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36445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528341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10. </a:t>
            </a:r>
            <a:r>
              <a:rPr lang="ru-RU" b="1" dirty="0"/>
              <a:t>Игры Олимпиад и Олимпийские зимние игры проводятся один раз в четыре года.</a:t>
            </a:r>
            <a:r>
              <a:rPr lang="ru-RU" b="1" dirty="0" smtClean="0"/>
              <a:t>  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4206664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118" y="248337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11. </a:t>
            </a:r>
            <a:r>
              <a:rPr lang="ru-RU" b="1" dirty="0"/>
              <a:t>Олимпийские игры состоят </a:t>
            </a:r>
            <a:r>
              <a:rPr lang="x-none" b="1" dirty="0"/>
              <a:t>из Игр Олимпиады и Олимпийских зимних игр</a:t>
            </a:r>
            <a:r>
              <a:rPr lang="ru-RU" b="1" dirty="0"/>
              <a:t>.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312589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157" y="230348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12. </a:t>
            </a:r>
            <a:r>
              <a:rPr lang="x-none" b="1" dirty="0"/>
              <a:t>Города кандидаты для проведения Олимпийских игр выдвигаются Национальными олимпийскими комитетами стран.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839892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068" y="225851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13. </a:t>
            </a:r>
            <a:r>
              <a:rPr lang="ru-RU" b="1" dirty="0"/>
              <a:t>Большинство соревнований олимпийской программы должно проводится в столице государства, где проходят Игры.</a:t>
            </a:r>
          </a:p>
        </p:txBody>
      </p:sp>
    </p:spTree>
    <p:extLst>
      <p:ext uri="{BB962C8B-B14F-4D97-AF65-F5344CB8AC3E}">
        <p14:creationId xmlns="" xmlns:p14="http://schemas.microsoft.com/office/powerpoint/2010/main" val="2976045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029" y="239342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14. </a:t>
            </a:r>
            <a:r>
              <a:rPr lang="x-none" b="1" dirty="0"/>
              <a:t>На </a:t>
            </a:r>
            <a:r>
              <a:rPr lang="ru-RU" b="1" dirty="0"/>
              <a:t>Олимпийских играх</a:t>
            </a:r>
            <a:r>
              <a:rPr lang="x-none" b="1" dirty="0"/>
              <a:t> спортсмены соревнуются по видам спорта</a:t>
            </a:r>
            <a:r>
              <a:rPr lang="ru-RU" b="1" dirty="0"/>
              <a:t>, которые признает МОК.</a:t>
            </a:r>
            <a:br>
              <a:rPr lang="ru-RU" b="1" dirty="0"/>
            </a:br>
            <a:r>
              <a:rPr lang="ru-RU" b="1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96741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098" y="2363449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15. </a:t>
            </a:r>
            <a:r>
              <a:rPr lang="en-US" b="1" dirty="0"/>
              <a:t>II</a:t>
            </a:r>
            <a:r>
              <a:rPr lang="ru-RU" b="1" dirty="0"/>
              <a:t> Европейские игры прошли в г. Гомель, Республика Беларусь.</a:t>
            </a:r>
          </a:p>
        </p:txBody>
      </p:sp>
    </p:spTree>
    <p:extLst>
      <p:ext uri="{BB962C8B-B14F-4D97-AF65-F5344CB8AC3E}">
        <p14:creationId xmlns="" xmlns:p14="http://schemas.microsoft.com/office/powerpoint/2010/main" val="3598642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059" y="195871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16. </a:t>
            </a:r>
            <a:r>
              <a:rPr lang="x-none" b="1" dirty="0"/>
              <a:t>Паралимпийские игры проходят под красноречивым девизом: «Триумф человеческого </a:t>
            </a:r>
            <a:r>
              <a:rPr lang="ru-RU" b="1" dirty="0"/>
              <a:t>тела</a:t>
            </a:r>
            <a:r>
              <a:rPr lang="x-none" b="1" dirty="0"/>
              <a:t>».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067374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098" y="2363449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17. </a:t>
            </a:r>
            <a:r>
              <a:rPr lang="ru-RU" b="1" dirty="0" err="1"/>
              <a:t>Дефлимпийские</a:t>
            </a:r>
            <a:r>
              <a:rPr lang="ru-RU" b="1" dirty="0"/>
              <a:t> игры – спортивные соревнования людей с нарушениями слуха.</a:t>
            </a:r>
          </a:p>
        </p:txBody>
      </p:sp>
    </p:spTree>
    <p:extLst>
      <p:ext uri="{BB962C8B-B14F-4D97-AF65-F5344CB8AC3E}">
        <p14:creationId xmlns="" xmlns:p14="http://schemas.microsoft.com/office/powerpoint/2010/main" val="1272665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9515"/>
          </a:xfrm>
        </p:spPr>
        <p:txBody>
          <a:bodyPr/>
          <a:lstStyle/>
          <a:p>
            <a:r>
              <a:rPr lang="ru-RU" b="1" dirty="0"/>
              <a:t>Содержание </a:t>
            </a:r>
            <a:r>
              <a:rPr lang="ru-RU" b="1" dirty="0" smtClean="0"/>
              <a:t>задания 1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5745" y="1454047"/>
            <a:ext cx="9112832" cy="4587316"/>
          </a:xfrm>
        </p:spPr>
        <p:txBody>
          <a:bodyPr>
            <a:normAutofit/>
          </a:bodyPr>
          <a:lstStyle/>
          <a:p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Вам 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</a:rPr>
              <a:t>предлагается поиграть в игру «Верю – не верю», ответив на 20 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вопросов. </a:t>
            </a:r>
            <a:endParaRPr lang="ru-RU" sz="3200" spc="3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Вы отвечаете на 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</a:rPr>
              <a:t>вопросы, ставя галочку в колонках «Да» или «Нет» напротив номера вопроса в предоставленном 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бланке.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4246643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059" y="195871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18. </a:t>
            </a:r>
            <a:r>
              <a:rPr lang="ru-RU" b="1" dirty="0"/>
              <a:t>«Нет большей победы, чем победа над другим!» – так писал древнегреческий философ Платон.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3496531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098" y="2363449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19. </a:t>
            </a:r>
            <a:r>
              <a:rPr lang="x-none" b="1" dirty="0"/>
              <a:t>Александр Медведь, 3</a:t>
            </a:r>
            <a:r>
              <a:rPr lang="ru-RU" b="1" dirty="0"/>
              <a:t>-</a:t>
            </a:r>
            <a:r>
              <a:rPr lang="x-none" b="1" dirty="0"/>
              <a:t>х кратный Олимпийский чемпион</a:t>
            </a:r>
            <a:r>
              <a:rPr lang="ru-RU" b="1" dirty="0"/>
              <a:t> – обладатель приза «</a:t>
            </a:r>
            <a:r>
              <a:rPr lang="x-none" b="1" dirty="0"/>
              <a:t>Карьера в стиле Фэйр </a:t>
            </a:r>
            <a:r>
              <a:rPr lang="ru-RU" b="1" dirty="0"/>
              <a:t>п</a:t>
            </a:r>
            <a:r>
              <a:rPr lang="x-none" b="1" dirty="0"/>
              <a:t>лэй</a:t>
            </a:r>
            <a:r>
              <a:rPr lang="ru-RU" b="1" dirty="0"/>
              <a:t>»</a:t>
            </a:r>
            <a:r>
              <a:rPr lang="x-none" b="1" dirty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7445948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059" y="195871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20. </a:t>
            </a:r>
            <a:r>
              <a:rPr lang="ru-RU" b="1" dirty="0"/>
              <a:t>В основе справедливой игры одно из правил, сформулированное в Древней Греции – не стремится к победе любой ценой 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8618946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Содержание задания </a:t>
            </a:r>
            <a:r>
              <a:rPr lang="ru-RU" b="1" dirty="0" smtClean="0"/>
              <a:t>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39057"/>
            <a:ext cx="9426036" cy="4602306"/>
          </a:xfrm>
        </p:spPr>
        <p:txBody>
          <a:bodyPr>
            <a:normAutofit/>
          </a:bodyPr>
          <a:lstStyle/>
          <a:p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Вам 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</a:rPr>
              <a:t>предлагается продолжить фразу</a:t>
            </a:r>
            <a:r>
              <a:rPr lang="ru-RU" sz="3200" spc="3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3200" spc="3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05366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7196" y="2108617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1. </a:t>
            </a:r>
            <a:r>
              <a:rPr lang="ru-RU" b="1" dirty="0"/>
              <a:t>МОК образован в … году на … конгрессе, созванном по инициативе …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506886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7019" y="2273508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/>
              <a:t>2. Первым президентом МОК стал … (Греция), а генеральным секретарем … (Франция)</a:t>
            </a:r>
          </a:p>
        </p:txBody>
      </p:sp>
    </p:spTree>
    <p:extLst>
      <p:ext uri="{BB962C8B-B14F-4D97-AF65-F5344CB8AC3E}">
        <p14:creationId xmlns="" xmlns:p14="http://schemas.microsoft.com/office/powerpoint/2010/main" val="21158765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068" y="216857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3. </a:t>
            </a:r>
            <a:r>
              <a:rPr lang="ru-RU" b="1" dirty="0"/>
              <a:t>Миссией МОК является распространение … в мире и руководство …</a:t>
            </a:r>
          </a:p>
        </p:txBody>
      </p:sp>
    </p:spTree>
    <p:extLst>
      <p:ext uri="{BB962C8B-B14F-4D97-AF65-F5344CB8AC3E}">
        <p14:creationId xmlns="" xmlns:p14="http://schemas.microsoft.com/office/powerpoint/2010/main" val="29782709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236" y="2213547"/>
            <a:ext cx="8596668" cy="1320800"/>
          </a:xfrm>
        </p:spPr>
        <p:txBody>
          <a:bodyPr>
            <a:normAutofit/>
          </a:bodyPr>
          <a:lstStyle/>
          <a:p>
            <a:r>
              <a:rPr lang="ru-RU" sz="4000" b="1" dirty="0"/>
              <a:t>4. </a:t>
            </a:r>
            <a:r>
              <a:rPr lang="ru-RU" b="1" dirty="0"/>
              <a:t>Своеобразная Конституция олимпийского движения – </a:t>
            </a:r>
            <a:r>
              <a:rPr lang="ru-RU" b="1" dirty="0" smtClean="0"/>
              <a:t>…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1565901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225" y="2318479"/>
            <a:ext cx="8596668" cy="1320800"/>
          </a:xfrm>
        </p:spPr>
        <p:txBody>
          <a:bodyPr>
            <a:normAutofit/>
          </a:bodyPr>
          <a:lstStyle/>
          <a:p>
            <a:r>
              <a:rPr lang="ru-RU" sz="4000" b="1" dirty="0"/>
              <a:t>5. </a:t>
            </a:r>
            <a:r>
              <a:rPr lang="ru-RU" b="1" dirty="0"/>
              <a:t>Высшим органом МОК считается его …</a:t>
            </a:r>
          </a:p>
        </p:txBody>
      </p:sp>
    </p:spTree>
    <p:extLst>
      <p:ext uri="{BB962C8B-B14F-4D97-AF65-F5344CB8AC3E}">
        <p14:creationId xmlns="" xmlns:p14="http://schemas.microsoft.com/office/powerpoint/2010/main" val="35311892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117" y="219855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6. </a:t>
            </a:r>
            <a:r>
              <a:rPr lang="ru-RU" b="1" dirty="0"/>
              <a:t>Соревнования в индивидуальных или командных видах спорта среди спортсменов, но не среди стран – …</a:t>
            </a:r>
          </a:p>
        </p:txBody>
      </p:sp>
    </p:spTree>
    <p:extLst>
      <p:ext uri="{BB962C8B-B14F-4D97-AF65-F5344CB8AC3E}">
        <p14:creationId xmlns="" xmlns:p14="http://schemas.microsoft.com/office/powerpoint/2010/main" val="3700572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147" y="2288498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1. </a:t>
            </a:r>
            <a:r>
              <a:rPr lang="ru-RU" b="1" dirty="0"/>
              <a:t>МОК – это неправительственная общественная организация.</a:t>
            </a:r>
          </a:p>
        </p:txBody>
      </p:sp>
    </p:spTree>
    <p:extLst>
      <p:ext uri="{BB962C8B-B14F-4D97-AF65-F5344CB8AC3E}">
        <p14:creationId xmlns="" xmlns:p14="http://schemas.microsoft.com/office/powerpoint/2010/main" val="37943884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7177" y="215358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7. </a:t>
            </a:r>
            <a:r>
              <a:rPr lang="x-none" b="1" dirty="0"/>
              <a:t>Соревнования юных атлетов</a:t>
            </a:r>
            <a:r>
              <a:rPr lang="ru-RU" b="1" dirty="0"/>
              <a:t>, проводимые </a:t>
            </a:r>
            <a:r>
              <a:rPr lang="x-none" b="1" dirty="0"/>
              <a:t>под патронатом</a:t>
            </a:r>
            <a:r>
              <a:rPr lang="ru-RU" b="1" dirty="0"/>
              <a:t> МОК один раз в четыре года </a:t>
            </a:r>
            <a:r>
              <a:rPr lang="x-none" b="1" dirty="0"/>
              <a:t>–</a:t>
            </a:r>
            <a:r>
              <a:rPr lang="ru-RU" b="1" dirty="0"/>
              <a:t> … </a:t>
            </a:r>
            <a:r>
              <a:rPr lang="x-none" b="1" dirty="0"/>
              <a:t>игры</a:t>
            </a:r>
            <a:r>
              <a:rPr lang="ru-RU" b="1" dirty="0"/>
              <a:t>.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5010746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285" y="1943725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/>
              <a:t>8. Региональные международные комплексные спортивные соревнования среди атлетов Европейского континента – … игры.</a:t>
            </a:r>
          </a:p>
        </p:txBody>
      </p:sp>
    </p:spTree>
    <p:extLst>
      <p:ext uri="{BB962C8B-B14F-4D97-AF65-F5344CB8AC3E}">
        <p14:creationId xmlns="" xmlns:p14="http://schemas.microsoft.com/office/powerpoint/2010/main" val="15784564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147" y="219855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9. II Европейские игры прошли в … году в стране …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8020510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40841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10. </a:t>
            </a:r>
            <a:r>
              <a:rPr lang="ru-RU" b="1" dirty="0" err="1"/>
              <a:t>Паралимпийские</a:t>
            </a:r>
            <a:r>
              <a:rPr lang="ru-RU" b="1" dirty="0"/>
              <a:t> игры проходят под красноречивым девизом: «Триумф человеческого …». </a:t>
            </a:r>
          </a:p>
        </p:txBody>
      </p:sp>
    </p:spTree>
    <p:extLst>
      <p:ext uri="{BB962C8B-B14F-4D97-AF65-F5344CB8AC3E}">
        <p14:creationId xmlns="" xmlns:p14="http://schemas.microsoft.com/office/powerpoint/2010/main" val="24970640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24352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11. </a:t>
            </a:r>
            <a:r>
              <a:rPr lang="ru-RU" b="1" dirty="0" smtClean="0"/>
              <a:t>Первая </a:t>
            </a:r>
            <a:r>
              <a:rPr lang="ru-RU" b="1" dirty="0"/>
              <a:t>ценность </a:t>
            </a:r>
            <a:r>
              <a:rPr lang="ru-RU" b="1" dirty="0" err="1"/>
              <a:t>паралимпийского</a:t>
            </a:r>
            <a:r>
              <a:rPr lang="ru-RU" b="1" dirty="0"/>
              <a:t> движения – «…», вторая – «…», третья – «…», четвертая – «…».</a:t>
            </a:r>
          </a:p>
        </p:txBody>
      </p:sp>
    </p:spTree>
    <p:extLst>
      <p:ext uri="{BB962C8B-B14F-4D97-AF65-F5344CB8AC3E}">
        <p14:creationId xmlns="" xmlns:p14="http://schemas.microsoft.com/office/powerpoint/2010/main" val="15486723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225" y="203366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12. </a:t>
            </a:r>
            <a:r>
              <a:rPr lang="en-US" b="1" dirty="0"/>
              <a:t>Fair play</a:t>
            </a:r>
            <a:r>
              <a:rPr lang="ru-RU" b="1" dirty="0"/>
              <a:t> («</a:t>
            </a:r>
            <a:r>
              <a:rPr lang="ru-RU" b="1" dirty="0" err="1"/>
              <a:t>Фэйр</a:t>
            </a:r>
            <a:r>
              <a:rPr lang="ru-RU" b="1" dirty="0"/>
              <a:t> </a:t>
            </a:r>
            <a:r>
              <a:rPr lang="ru-RU" b="1" dirty="0" err="1"/>
              <a:t>плэй</a:t>
            </a:r>
            <a:r>
              <a:rPr lang="ru-RU" b="1" dirty="0"/>
              <a:t>») в переводе с английского означает: «… игра».</a:t>
            </a:r>
          </a:p>
        </p:txBody>
      </p:sp>
    </p:spTree>
    <p:extLst>
      <p:ext uri="{BB962C8B-B14F-4D97-AF65-F5344CB8AC3E}">
        <p14:creationId xmlns="" xmlns:p14="http://schemas.microsoft.com/office/powerpoint/2010/main" val="31595975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36344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13. </a:t>
            </a:r>
            <a:r>
              <a:rPr lang="ru-RU" b="1" dirty="0"/>
              <a:t>«Нет большей победы, чем победа над …!» – так писал древнегреческий философ Платон.</a:t>
            </a:r>
          </a:p>
        </p:txBody>
      </p:sp>
    </p:spTree>
    <p:extLst>
      <p:ext uri="{BB962C8B-B14F-4D97-AF65-F5344CB8AC3E}">
        <p14:creationId xmlns="" xmlns:p14="http://schemas.microsoft.com/office/powerpoint/2010/main" val="34993763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098" y="218356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14. </a:t>
            </a:r>
            <a:r>
              <a:rPr lang="ru-RU" b="1" dirty="0"/>
              <a:t>Продолжительность Олимпийских не должна превышать … дней.</a:t>
            </a:r>
          </a:p>
        </p:txBody>
      </p:sp>
    </p:spTree>
    <p:extLst>
      <p:ext uri="{BB962C8B-B14F-4D97-AF65-F5344CB8AC3E}">
        <p14:creationId xmlns="" xmlns:p14="http://schemas.microsoft.com/office/powerpoint/2010/main" val="239423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118" y="225851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15. </a:t>
            </a:r>
            <a:r>
              <a:rPr lang="ru-RU" b="1" dirty="0"/>
              <a:t>Наградой «</a:t>
            </a:r>
            <a:r>
              <a:rPr lang="x-none" b="1" dirty="0"/>
              <a:t>Жест Фэйр </a:t>
            </a:r>
            <a:r>
              <a:rPr lang="ru-RU" b="1" dirty="0"/>
              <a:t>п</a:t>
            </a:r>
            <a:r>
              <a:rPr lang="x-none" b="1" dirty="0"/>
              <a:t>лэй</a:t>
            </a:r>
            <a:r>
              <a:rPr lang="ru-RU" b="1" dirty="0"/>
              <a:t>» награжден белорусский теннисист …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39501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28849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16. </a:t>
            </a:r>
            <a:r>
              <a:rPr lang="ru-RU" b="1" dirty="0"/>
              <a:t>Олимпизм представляет собой философию жизни, возвышающую и объединяющую в сбалансированное целое достоинства тела, воли и …</a:t>
            </a:r>
          </a:p>
        </p:txBody>
      </p:sp>
    </p:spTree>
    <p:extLst>
      <p:ext uri="{BB962C8B-B14F-4D97-AF65-F5344CB8AC3E}">
        <p14:creationId xmlns="" xmlns:p14="http://schemas.microsoft.com/office/powerpoint/2010/main" val="535448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113613"/>
            <a:ext cx="8596668" cy="2143593"/>
          </a:xfrm>
        </p:spPr>
        <p:txBody>
          <a:bodyPr>
            <a:normAutofit/>
          </a:bodyPr>
          <a:lstStyle/>
          <a:p>
            <a:r>
              <a:rPr lang="ru-RU" b="1" dirty="0" smtClean="0"/>
              <a:t>2. </a:t>
            </a:r>
            <a:r>
              <a:rPr lang="ru-RU" b="1" dirty="0"/>
              <a:t>МОК был образован по инициативе Пьера де Кубертена.</a:t>
            </a:r>
          </a:p>
        </p:txBody>
      </p:sp>
    </p:spTree>
    <p:extLst>
      <p:ext uri="{BB962C8B-B14F-4D97-AF65-F5344CB8AC3E}">
        <p14:creationId xmlns="" xmlns:p14="http://schemas.microsoft.com/office/powerpoint/2010/main" val="24113806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127" y="245339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17. </a:t>
            </a:r>
            <a:r>
              <a:rPr lang="ru-RU" b="1" dirty="0"/>
              <a:t>Принадлежность к олимпийскому движению требует соблюдения положений … и признания … </a:t>
            </a:r>
          </a:p>
        </p:txBody>
      </p:sp>
    </p:spTree>
    <p:extLst>
      <p:ext uri="{BB962C8B-B14F-4D97-AF65-F5344CB8AC3E}">
        <p14:creationId xmlns="" xmlns:p14="http://schemas.microsoft.com/office/powerpoint/2010/main" val="680623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126" y="2453390"/>
            <a:ext cx="8916371" cy="13208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18. </a:t>
            </a:r>
            <a:r>
              <a:rPr lang="ru-RU" b="1" dirty="0"/>
              <a:t>Олимпийские игры проводятся по … видам спорта.</a:t>
            </a:r>
          </a:p>
        </p:txBody>
      </p:sp>
    </p:spTree>
    <p:extLst>
      <p:ext uri="{BB962C8B-B14F-4D97-AF65-F5344CB8AC3E}">
        <p14:creationId xmlns="" xmlns:p14="http://schemas.microsoft.com/office/powerpoint/2010/main" val="321428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157" y="237844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3. </a:t>
            </a:r>
            <a:r>
              <a:rPr lang="ru-RU" b="1" dirty="0"/>
              <a:t>Миссия МОК – это проведение Олимпийских игр.</a:t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709437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6" y="2348459"/>
            <a:ext cx="9006312" cy="1320800"/>
          </a:xfrm>
        </p:spPr>
        <p:txBody>
          <a:bodyPr>
            <a:noAutofit/>
          </a:bodyPr>
          <a:lstStyle/>
          <a:p>
            <a:r>
              <a:rPr lang="ru-RU" b="1" dirty="0"/>
              <a:t>4. МОК выступают против любой дискриминации в спорте, кроме дискриминации по вероисповеданию.</a:t>
            </a:r>
          </a:p>
        </p:txBody>
      </p:sp>
    </p:spTree>
    <p:extLst>
      <p:ext uri="{BB962C8B-B14F-4D97-AF65-F5344CB8AC3E}">
        <p14:creationId xmlns="" xmlns:p14="http://schemas.microsoft.com/office/powerpoint/2010/main" val="3323651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363449"/>
            <a:ext cx="8596668" cy="13208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5. </a:t>
            </a:r>
            <a:r>
              <a:rPr lang="ru-RU" b="1" dirty="0"/>
              <a:t>МОК поощряет и поддерживает развитие массового спорта.</a:t>
            </a:r>
          </a:p>
        </p:txBody>
      </p:sp>
    </p:spTree>
    <p:extLst>
      <p:ext uri="{BB962C8B-B14F-4D97-AF65-F5344CB8AC3E}">
        <p14:creationId xmlns="" xmlns:p14="http://schemas.microsoft.com/office/powerpoint/2010/main" val="3765333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245" y="2198557"/>
            <a:ext cx="8931361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6. </a:t>
            </a:r>
            <a:r>
              <a:rPr lang="ru-RU" b="1" dirty="0"/>
              <a:t>В своей практической деятельности МОК руководствуется Олимпийской хартией.</a:t>
            </a:r>
          </a:p>
        </p:txBody>
      </p:sp>
    </p:spTree>
    <p:extLst>
      <p:ext uri="{BB962C8B-B14F-4D97-AF65-F5344CB8AC3E}">
        <p14:creationId xmlns="" xmlns:p14="http://schemas.microsoft.com/office/powerpoint/2010/main" val="296188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18356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7. </a:t>
            </a:r>
            <a:r>
              <a:rPr lang="x-none" b="1" dirty="0"/>
              <a:t>Высшим </a:t>
            </a:r>
            <a:r>
              <a:rPr lang="ru-RU" b="1" dirty="0"/>
              <a:t>руководящим </a:t>
            </a:r>
            <a:r>
              <a:rPr lang="x-none" b="1" dirty="0"/>
              <a:t>органом МОК считается </a:t>
            </a:r>
            <a:r>
              <a:rPr lang="ru-RU" b="1" dirty="0"/>
              <a:t>Конгресс.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53805981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216CB7EAD73364A8C08FF5BEECD6A59" ma:contentTypeVersion="0" ma:contentTypeDescription="Создание документа." ma:contentTypeScope="" ma:versionID="b693fa730db6f2d4e0692dd5da85b6a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E26ABE8-C67B-4D2E-9CF8-E8DA2957C31A}"/>
</file>

<file path=customXml/itemProps2.xml><?xml version="1.0" encoding="utf-8"?>
<ds:datastoreItem xmlns:ds="http://schemas.openxmlformats.org/officeDocument/2006/customXml" ds:itemID="{547832CB-0DA9-44D7-9183-A9B88DC594C7}"/>
</file>

<file path=customXml/itemProps3.xml><?xml version="1.0" encoding="utf-8"?>
<ds:datastoreItem xmlns:ds="http://schemas.openxmlformats.org/officeDocument/2006/customXml" ds:itemID="{E6895C12-C9D5-483D-BD67-824714234487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</TotalTime>
  <Words>593</Words>
  <Application>Microsoft Office PowerPoint</Application>
  <PresentationFormat>Произвольный</PresentationFormat>
  <Paragraphs>44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Грань</vt:lpstr>
      <vt:lpstr>Тема 5. Современное олимпийское движение </vt:lpstr>
      <vt:lpstr>Содержание задания 1</vt:lpstr>
      <vt:lpstr>1. МОК – это неправительственная общественная организация.</vt:lpstr>
      <vt:lpstr>2. МОК был образован по инициативе Пьера де Кубертена.</vt:lpstr>
      <vt:lpstr>3. Миссия МОК – это проведение Олимпийских игр.  </vt:lpstr>
      <vt:lpstr>4. МОК выступают против любой дискриминации в спорте, кроме дискриминации по вероисповеданию.</vt:lpstr>
      <vt:lpstr>5. МОК поощряет и поддерживает развитие массового спорта.</vt:lpstr>
      <vt:lpstr>6. В своей практической деятельности МОК руководствуется Олимпийской хартией.</vt:lpstr>
      <vt:lpstr>7. Высшим руководящим органом МОК считается Конгресс. </vt:lpstr>
      <vt:lpstr>8. В период между Сессиями Международным олимпийским комитетом руководит президент МОК. </vt:lpstr>
      <vt:lpstr>9. На Конгрессе 1894 г. в Париже первым президентом МОК был избран Пьер де Кубертен.  </vt:lpstr>
      <vt:lpstr>10. Игры Олимпиад и Олимпийские зимние игры проводятся один раз в четыре года.   </vt:lpstr>
      <vt:lpstr>11. Олимпийские игры состоят из Игр Олимпиады и Олимпийских зимних игр. </vt:lpstr>
      <vt:lpstr>12. Города кандидаты для проведения Олимпийских игр выдвигаются Национальными олимпийскими комитетами стран.</vt:lpstr>
      <vt:lpstr>13. Большинство соревнований олимпийской программы должно проводится в столице государства, где проходят Игры.</vt:lpstr>
      <vt:lpstr>14. На Олимпийских играх спортсмены соревнуются по видам спорта, которые признает МОК.   </vt:lpstr>
      <vt:lpstr>15. II Европейские игры прошли в г. Гомель, Республика Беларусь.</vt:lpstr>
      <vt:lpstr>16. Паралимпийские игры проходят под красноречивым девизом: «Триумф человеческого тела».  </vt:lpstr>
      <vt:lpstr>17. Дефлимпийские игры – спортивные соревнования людей с нарушениями слуха.</vt:lpstr>
      <vt:lpstr>18. «Нет большей победы, чем победа над другим!» – так писал древнегреческий философ Платон.  </vt:lpstr>
      <vt:lpstr>19. Александр Медведь, 3-х кратный Олимпийский чемпион – обладатель приза «Карьера в стиле Фэйр плэй».</vt:lpstr>
      <vt:lpstr>20. В основе справедливой игры одно из правил, сформулированное в Древней Греции – не стремится к победе любой ценой  </vt:lpstr>
      <vt:lpstr>Содержание задания 2</vt:lpstr>
      <vt:lpstr>1. МОК образован в … году на … конгрессе, созванном по инициативе … </vt:lpstr>
      <vt:lpstr>2. Первым президентом МОК стал … (Греция), а генеральным секретарем … (Франция)</vt:lpstr>
      <vt:lpstr>3. Миссией МОК является распространение … в мире и руководство …</vt:lpstr>
      <vt:lpstr>4. Своеобразная Конституция олимпийского движения – …</vt:lpstr>
      <vt:lpstr>5. Высшим органом МОК считается его …</vt:lpstr>
      <vt:lpstr>6. Соревнования в индивидуальных или командных видах спорта среди спортсменов, но не среди стран – …</vt:lpstr>
      <vt:lpstr>7. Соревнования юных атлетов, проводимые под патронатом МОК один раз в четыре года – … игры. </vt:lpstr>
      <vt:lpstr>8. Региональные международные комплексные спортивные соревнования среди атлетов Европейского континента – … игры.</vt:lpstr>
      <vt:lpstr>9. II Европейские игры прошли в … году в стране … </vt:lpstr>
      <vt:lpstr>10. Паралимпийские игры проходят под красноречивым девизом: «Триумф человеческого …». </vt:lpstr>
      <vt:lpstr>11. Первая ценность паралимпийского движения – «…», вторая – «…», третья – «…», четвертая – «…».</vt:lpstr>
      <vt:lpstr>12. Fair play («Фэйр плэй») в переводе с английского означает: «… игра».</vt:lpstr>
      <vt:lpstr>13. «Нет большей победы, чем победа над …!» – так писал древнегреческий философ Платон.</vt:lpstr>
      <vt:lpstr>14. Продолжительность Олимпийских не должна превышать … дней.</vt:lpstr>
      <vt:lpstr>15. Наградой «Жест Фэйр плэй» награжден белорусский теннисист … </vt:lpstr>
      <vt:lpstr>16. Олимпизм представляет собой философию жизни, возвышающую и объединяющую в сбалансированное целое достоинства тела, воли и …</vt:lpstr>
      <vt:lpstr>17. Принадлежность к олимпийскому движению требует соблюдения положений … и признания … </vt:lpstr>
      <vt:lpstr>18. Олимпийские игры проводятся по … видам спорта.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1.  Тема Олимпийские игры Древней Греции и возрождение Олимпийских игр</dc:title>
  <dc:creator>Sergej Ivanov</dc:creator>
  <cp:lastModifiedBy>user</cp:lastModifiedBy>
  <cp:revision>13</cp:revision>
  <dcterms:created xsi:type="dcterms:W3CDTF">2024-09-16T12:33:04Z</dcterms:created>
  <dcterms:modified xsi:type="dcterms:W3CDTF">2025-01-14T20:08:51Z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0x0101004216CB7EAD73364A8C08FF5BEECD6A59</vt:lpwstr>
  </property>
</Properties>
</file>